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3" r:id="rId9"/>
    <p:sldId id="305" r:id="rId10"/>
    <p:sldId id="306" r:id="rId11"/>
    <p:sldId id="307" r:id="rId12"/>
    <p:sldId id="308" r:id="rId13"/>
    <p:sldId id="309" r:id="rId14"/>
    <p:sldId id="310" r:id="rId15"/>
    <p:sldId id="311" r:id="rId16"/>
    <p:sldId id="316" r:id="rId17"/>
    <p:sldId id="313" r:id="rId18"/>
    <p:sldId id="314" r:id="rId19"/>
    <p:sldId id="317" r:id="rId20"/>
    <p:sldId id="315" r:id="rId21"/>
    <p:sldId id="318" r:id="rId22"/>
    <p:sldId id="319" r:id="rId23"/>
    <p:sldId id="323" r:id="rId24"/>
    <p:sldId id="320" r:id="rId25"/>
    <p:sldId id="321" r:id="rId26"/>
    <p:sldId id="353" r:id="rId27"/>
    <p:sldId id="322" r:id="rId28"/>
    <p:sldId id="331" r:id="rId29"/>
    <p:sldId id="324" r:id="rId30"/>
    <p:sldId id="325" r:id="rId31"/>
    <p:sldId id="326" r:id="rId32"/>
    <p:sldId id="327" r:id="rId33"/>
    <p:sldId id="328" r:id="rId34"/>
    <p:sldId id="332" r:id="rId35"/>
    <p:sldId id="330" r:id="rId36"/>
    <p:sldId id="329" r:id="rId37"/>
    <p:sldId id="333" r:id="rId38"/>
    <p:sldId id="334" r:id="rId39"/>
    <p:sldId id="340" r:id="rId40"/>
    <p:sldId id="335" r:id="rId41"/>
    <p:sldId id="343" r:id="rId42"/>
    <p:sldId id="336" r:id="rId43"/>
    <p:sldId id="337" r:id="rId44"/>
    <p:sldId id="338" r:id="rId45"/>
    <p:sldId id="339" r:id="rId46"/>
    <p:sldId id="341" r:id="rId47"/>
    <p:sldId id="342" r:id="rId48"/>
    <p:sldId id="347" r:id="rId49"/>
    <p:sldId id="344" r:id="rId50"/>
    <p:sldId id="345" r:id="rId51"/>
    <p:sldId id="346" r:id="rId52"/>
    <p:sldId id="348" r:id="rId53"/>
    <p:sldId id="349" r:id="rId54"/>
    <p:sldId id="350" r:id="rId55"/>
    <p:sldId id="351" r:id="rId56"/>
    <p:sldId id="35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D5E45-3F1D-468B-B8E4-24544F114117}">
          <p14:sldIdLst>
            <p14:sldId id="298"/>
            <p14:sldId id="300"/>
            <p14:sldId id="301"/>
            <p14:sldId id="302"/>
            <p14:sldId id="303"/>
            <p14:sldId id="305"/>
            <p14:sldId id="306"/>
            <p14:sldId id="307"/>
            <p14:sldId id="308"/>
            <p14:sldId id="309"/>
            <p14:sldId id="310"/>
            <p14:sldId id="311"/>
            <p14:sldId id="316"/>
            <p14:sldId id="313"/>
            <p14:sldId id="314"/>
            <p14:sldId id="317"/>
            <p14:sldId id="315"/>
            <p14:sldId id="318"/>
            <p14:sldId id="319"/>
            <p14:sldId id="323"/>
            <p14:sldId id="320"/>
            <p14:sldId id="321"/>
            <p14:sldId id="353"/>
            <p14:sldId id="322"/>
            <p14:sldId id="331"/>
            <p14:sldId id="324"/>
            <p14:sldId id="325"/>
            <p14:sldId id="326"/>
            <p14:sldId id="327"/>
            <p14:sldId id="328"/>
            <p14:sldId id="332"/>
            <p14:sldId id="330"/>
            <p14:sldId id="329"/>
            <p14:sldId id="333"/>
            <p14:sldId id="334"/>
            <p14:sldId id="340"/>
            <p14:sldId id="335"/>
            <p14:sldId id="343"/>
            <p14:sldId id="336"/>
            <p14:sldId id="337"/>
            <p14:sldId id="338"/>
            <p14:sldId id="339"/>
            <p14:sldId id="341"/>
            <p14:sldId id="342"/>
            <p14:sldId id="347"/>
            <p14:sldId id="344"/>
            <p14:sldId id="345"/>
            <p14:sldId id="346"/>
            <p14:sldId id="348"/>
            <p14:sldId id="349"/>
            <p14:sldId id="350"/>
            <p14:sldId id="351"/>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46" name="Rectangle 4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700">
                <a:solidFill>
                  <a:schemeClr val="tx1"/>
                </a:solidFill>
              </a:rPr>
              <a:t>Statistical Computing For Students Survey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62500" lnSpcReduction="20000"/>
          </a:bodyPr>
          <a:lstStyle/>
          <a:p>
            <a:r>
              <a:rPr lang="en-US" sz="2000" dirty="0" err="1"/>
              <a:t>Adem</a:t>
            </a:r>
            <a:r>
              <a:rPr lang="en-US" sz="2000" dirty="0"/>
              <a:t> </a:t>
            </a:r>
            <a:r>
              <a:rPr lang="en-US" sz="2000" dirty="0" err="1"/>
              <a:t>Varol</a:t>
            </a:r>
            <a:r>
              <a:rPr lang="en-US" sz="2000" dirty="0"/>
              <a:t> (id: 200709078)</a:t>
            </a:r>
          </a:p>
          <a:p>
            <a:r>
              <a:rPr lang="en-US" sz="2000" dirty="0"/>
              <a:t>Wael Kabouk (id: 190709723)</a:t>
            </a:r>
          </a:p>
        </p:txBody>
      </p:sp>
      <p:cxnSp>
        <p:nvCxnSpPr>
          <p:cNvPr id="48" name="Straight Connector 4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footer rectangle">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nes intersecting at pushpin">
            <a:extLst>
              <a:ext uri="{FF2B5EF4-FFF2-40B4-BE49-F238E27FC236}">
                <a16:creationId xmlns:a16="http://schemas.microsoft.com/office/drawing/2014/main" id="{A131D009-3278-0CF3-835F-7008693CF159}"/>
              </a:ext>
            </a:extLst>
          </p:cNvPr>
          <p:cNvPicPr>
            <a:picLocks noChangeAspect="1"/>
          </p:cNvPicPr>
          <p:nvPr/>
        </p:nvPicPr>
        <p:blipFill rotWithShape="1">
          <a:blip r:embed="rId2"/>
          <a:srcRect t="9391" b="6340"/>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8123416" y="1475234"/>
            <a:ext cx="3214307" cy="2901694"/>
          </a:xfrm>
        </p:spPr>
        <p:txBody>
          <a:bodyPr vert="horz" lIns="91440" tIns="45720" rIns="91440" bIns="45720" rtlCol="0" anchor="b">
            <a:normAutofit/>
          </a:bodyPr>
          <a:lstStyle/>
          <a:p>
            <a:r>
              <a:rPr lang="en-US" sz="4400">
                <a:solidFill>
                  <a:schemeClr val="bg1"/>
                </a:solidFill>
                <a:effectLst/>
              </a:rPr>
              <a:t>Central Limit Theorem</a:t>
            </a:r>
            <a:endParaRPr lang="en-US" sz="4400">
              <a:solidFill>
                <a:schemeClr val="bg1"/>
              </a:solidFill>
            </a:endParaRP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1">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001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A45D67-7B6A-3B9E-B721-F94EB26386CF}"/>
              </a:ext>
            </a:extLst>
          </p:cNvPr>
          <p:cNvPicPr>
            <a:picLocks noChangeAspect="1"/>
          </p:cNvPicPr>
          <p:nvPr/>
        </p:nvPicPr>
        <p:blipFill>
          <a:blip r:embed="rId2"/>
          <a:stretch>
            <a:fillRect/>
          </a:stretch>
        </p:blipFill>
        <p:spPr>
          <a:xfrm>
            <a:off x="1772767" y="801793"/>
            <a:ext cx="8640877" cy="5249332"/>
          </a:xfrm>
          <a:prstGeom prst="rect">
            <a:avLst/>
          </a:prstGeom>
        </p:spPr>
      </p:pic>
    </p:spTree>
    <p:extLst>
      <p:ext uri="{BB962C8B-B14F-4D97-AF65-F5344CB8AC3E}">
        <p14:creationId xmlns:p14="http://schemas.microsoft.com/office/powerpoint/2010/main" val="4013436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25D696-51C3-666F-24F6-C505855219EF}"/>
              </a:ext>
            </a:extLst>
          </p:cNvPr>
          <p:cNvPicPr>
            <a:picLocks noChangeAspect="1"/>
          </p:cNvPicPr>
          <p:nvPr/>
        </p:nvPicPr>
        <p:blipFill>
          <a:blip r:embed="rId2"/>
          <a:stretch>
            <a:fillRect/>
          </a:stretch>
        </p:blipFill>
        <p:spPr>
          <a:xfrm>
            <a:off x="943356" y="1642614"/>
            <a:ext cx="10337292" cy="3566365"/>
          </a:xfrm>
          <a:prstGeom prst="rect">
            <a:avLst/>
          </a:prstGeom>
        </p:spPr>
      </p:pic>
    </p:spTree>
    <p:extLst>
      <p:ext uri="{BB962C8B-B14F-4D97-AF65-F5344CB8AC3E}">
        <p14:creationId xmlns:p14="http://schemas.microsoft.com/office/powerpoint/2010/main" val="3833122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2" name="Picture 3" descr="Circular jigsaw puzzle">
            <a:extLst>
              <a:ext uri="{FF2B5EF4-FFF2-40B4-BE49-F238E27FC236}">
                <a16:creationId xmlns:a16="http://schemas.microsoft.com/office/drawing/2014/main" id="{7784F11E-B908-20CB-0019-80A2FD3E9BFE}"/>
              </a:ext>
            </a:extLst>
          </p:cNvPr>
          <p:cNvPicPr>
            <a:picLocks noChangeAspect="1"/>
          </p:cNvPicPr>
          <p:nvPr/>
        </p:nvPicPr>
        <p:blipFill rotWithShape="1">
          <a:blip r:embed="rId2"/>
          <a:srcRect r="26446" b="-1"/>
          <a:stretch/>
        </p:blipFill>
        <p:spPr>
          <a:xfrm>
            <a:off x="16" y="10"/>
            <a:ext cx="7556889" cy="6857990"/>
          </a:xfrm>
          <a:prstGeom prst="rect">
            <a:avLst/>
          </a:prstGeom>
        </p:spPr>
      </p:pic>
      <p:sp>
        <p:nvSpPr>
          <p:cNvPr id="12" name="Rectangle 11">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8047939" y="640080"/>
            <a:ext cx="3659246" cy="2850320"/>
          </a:xfrm>
        </p:spPr>
        <p:txBody>
          <a:bodyPr vert="horz" lIns="91440" tIns="45720" rIns="91440" bIns="45720" rtlCol="0" anchor="b">
            <a:normAutofit/>
          </a:bodyPr>
          <a:lstStyle/>
          <a:p>
            <a:r>
              <a:rPr lang="en-US" sz="4600" b="1">
                <a:solidFill>
                  <a:srgbClr val="FFFFFF"/>
                </a:solidFill>
              </a:rPr>
              <a:t>Confidence Intervals</a:t>
            </a:r>
          </a:p>
        </p:txBody>
      </p:sp>
      <p:cxnSp>
        <p:nvCxnSpPr>
          <p:cNvPr id="14" name="Straight Connector 13">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9807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37B7920-5E0E-C782-CDF1-BAB669FE75ED}"/>
              </a:ext>
            </a:extLst>
          </p:cNvPr>
          <p:cNvPicPr>
            <a:picLocks noChangeAspect="1"/>
          </p:cNvPicPr>
          <p:nvPr/>
        </p:nvPicPr>
        <p:blipFill>
          <a:blip r:embed="rId2"/>
          <a:stretch>
            <a:fillRect/>
          </a:stretch>
        </p:blipFill>
        <p:spPr>
          <a:xfrm>
            <a:off x="943356" y="1306653"/>
            <a:ext cx="10337292" cy="4238288"/>
          </a:xfrm>
          <a:prstGeom prst="rect">
            <a:avLst/>
          </a:prstGeom>
        </p:spPr>
      </p:pic>
    </p:spTree>
    <p:extLst>
      <p:ext uri="{BB962C8B-B14F-4D97-AF65-F5344CB8AC3E}">
        <p14:creationId xmlns:p14="http://schemas.microsoft.com/office/powerpoint/2010/main" val="3703750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A9B330A-D4AE-070B-09F0-DA12DD5E52C6}"/>
              </a:ext>
            </a:extLst>
          </p:cNvPr>
          <p:cNvPicPr>
            <a:picLocks noChangeAspect="1"/>
          </p:cNvPicPr>
          <p:nvPr/>
        </p:nvPicPr>
        <p:blipFill>
          <a:blip r:embed="rId2"/>
          <a:stretch>
            <a:fillRect/>
          </a:stretch>
        </p:blipFill>
        <p:spPr>
          <a:xfrm>
            <a:off x="1266109" y="905933"/>
            <a:ext cx="9691786" cy="5039728"/>
          </a:xfrm>
          <a:prstGeom prst="rect">
            <a:avLst/>
          </a:prstGeom>
        </p:spPr>
      </p:pic>
    </p:spTree>
    <p:extLst>
      <p:ext uri="{BB962C8B-B14F-4D97-AF65-F5344CB8AC3E}">
        <p14:creationId xmlns:p14="http://schemas.microsoft.com/office/powerpoint/2010/main" val="115356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Blue arrows pointing at a red button">
            <a:extLst>
              <a:ext uri="{FF2B5EF4-FFF2-40B4-BE49-F238E27FC236}">
                <a16:creationId xmlns:a16="http://schemas.microsoft.com/office/drawing/2014/main" id="{DC32F488-2F47-35A8-6AE0-63B1E25AF131}"/>
              </a:ext>
            </a:extLst>
          </p:cNvPr>
          <p:cNvPicPr>
            <a:picLocks noChangeAspect="1"/>
          </p:cNvPicPr>
          <p:nvPr/>
        </p:nvPicPr>
        <p:blipFill rotWithShape="1">
          <a:blip r:embed="rId2"/>
          <a:srcRect t="10826" b="4904"/>
          <a:stretch/>
        </p:blipFill>
        <p:spPr>
          <a:xfrm>
            <a:off x="20" y="975"/>
            <a:ext cx="12191980" cy="6858000"/>
          </a:xfrm>
          <a:prstGeom prst="rect">
            <a:avLst/>
          </a:prstGeom>
        </p:spPr>
      </p:pic>
      <p:sp>
        <p:nvSpPr>
          <p:cNvPr id="21" name="Rectangle 13">
            <a:extLst>
              <a:ext uri="{FF2B5EF4-FFF2-40B4-BE49-F238E27FC236}">
                <a16:creationId xmlns:a16="http://schemas.microsoft.com/office/drawing/2014/main" id="{B94BE868-D43F-4940-8CE9-93D953A11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92622"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E0BDF-6B51-4886-9E90-67B01CBD5BB2}"/>
              </a:ext>
            </a:extLst>
          </p:cNvPr>
          <p:cNvSpPr>
            <a:spLocks noGrp="1"/>
          </p:cNvSpPr>
          <p:nvPr>
            <p:ph type="title"/>
          </p:nvPr>
        </p:nvSpPr>
        <p:spPr>
          <a:xfrm>
            <a:off x="8123416" y="1475234"/>
            <a:ext cx="3214307" cy="2901694"/>
          </a:xfrm>
        </p:spPr>
        <p:txBody>
          <a:bodyPr vert="horz" lIns="91440" tIns="45720" rIns="91440" bIns="45720" rtlCol="0" anchor="b">
            <a:normAutofit/>
          </a:bodyPr>
          <a:lstStyle/>
          <a:p>
            <a:r>
              <a:rPr lang="en-US" sz="2800" b="1" dirty="0">
                <a:solidFill>
                  <a:schemeClr val="bg1"/>
                </a:solidFill>
              </a:rPr>
              <a:t>Transformation</a:t>
            </a: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84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histogram&#10;&#10;Description automatically generated">
            <a:extLst>
              <a:ext uri="{FF2B5EF4-FFF2-40B4-BE49-F238E27FC236}">
                <a16:creationId xmlns:a16="http://schemas.microsoft.com/office/drawing/2014/main" id="{AC80E0D2-F425-E5A1-EB69-1CAE6AE25363}"/>
              </a:ext>
            </a:extLst>
          </p:cNvPr>
          <p:cNvPicPr>
            <a:picLocks noChangeAspect="1"/>
          </p:cNvPicPr>
          <p:nvPr/>
        </p:nvPicPr>
        <p:blipFill>
          <a:blip r:embed="rId2"/>
          <a:stretch>
            <a:fillRect/>
          </a:stretch>
        </p:blipFill>
        <p:spPr>
          <a:xfrm>
            <a:off x="2264882" y="905933"/>
            <a:ext cx="7694240" cy="5039728"/>
          </a:xfrm>
          <a:prstGeom prst="rect">
            <a:avLst/>
          </a:prstGeom>
        </p:spPr>
      </p:pic>
    </p:spTree>
    <p:extLst>
      <p:ext uri="{BB962C8B-B14F-4D97-AF65-F5344CB8AC3E}">
        <p14:creationId xmlns:p14="http://schemas.microsoft.com/office/powerpoint/2010/main" val="1984841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6E39E7-F14C-3D76-BD90-22DC9B675D99}"/>
              </a:ext>
            </a:extLst>
          </p:cNvPr>
          <p:cNvPicPr>
            <a:picLocks noChangeAspect="1"/>
          </p:cNvPicPr>
          <p:nvPr/>
        </p:nvPicPr>
        <p:blipFill>
          <a:blip r:embed="rId2"/>
          <a:stretch>
            <a:fillRect/>
          </a:stretch>
        </p:blipFill>
        <p:spPr>
          <a:xfrm>
            <a:off x="676876" y="321734"/>
            <a:ext cx="4987415" cy="2905170"/>
          </a:xfrm>
          <a:prstGeom prst="rect">
            <a:avLst/>
          </a:prstGeom>
        </p:spPr>
      </p:pic>
      <p:pic>
        <p:nvPicPr>
          <p:cNvPr id="6" name="Picture 5">
            <a:extLst>
              <a:ext uri="{FF2B5EF4-FFF2-40B4-BE49-F238E27FC236}">
                <a16:creationId xmlns:a16="http://schemas.microsoft.com/office/drawing/2014/main" id="{0609DDF8-1F77-A3A6-2D11-92BB48ED8805}"/>
              </a:ext>
            </a:extLst>
          </p:cNvPr>
          <p:cNvPicPr>
            <a:picLocks noChangeAspect="1"/>
          </p:cNvPicPr>
          <p:nvPr/>
        </p:nvPicPr>
        <p:blipFill>
          <a:blip r:embed="rId3"/>
          <a:stretch>
            <a:fillRect/>
          </a:stretch>
        </p:blipFill>
        <p:spPr>
          <a:xfrm>
            <a:off x="770096" y="3631096"/>
            <a:ext cx="4800973" cy="2760560"/>
          </a:xfrm>
          <a:prstGeom prst="rect">
            <a:avLst/>
          </a:prstGeom>
        </p:spPr>
      </p:pic>
      <p:sp>
        <p:nvSpPr>
          <p:cNvPr id="19" name="Rectangle 1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1C3CD6-B788-35B5-65D8-B16C6AC691E3}"/>
              </a:ext>
            </a:extLst>
          </p:cNvPr>
          <p:cNvPicPr>
            <a:picLocks noChangeAspect="1"/>
          </p:cNvPicPr>
          <p:nvPr/>
        </p:nvPicPr>
        <p:blipFill>
          <a:blip r:embed="rId4"/>
          <a:stretch>
            <a:fillRect/>
          </a:stretch>
        </p:blipFill>
        <p:spPr>
          <a:xfrm>
            <a:off x="6308034" y="1721882"/>
            <a:ext cx="5426764" cy="3269625"/>
          </a:xfrm>
          <a:prstGeom prst="rect">
            <a:avLst/>
          </a:prstGeom>
        </p:spPr>
      </p:pic>
    </p:spTree>
    <p:extLst>
      <p:ext uri="{BB962C8B-B14F-4D97-AF65-F5344CB8AC3E}">
        <p14:creationId xmlns:p14="http://schemas.microsoft.com/office/powerpoint/2010/main" val="425308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4E6C3D-78ED-D6BB-AAA4-91ECE8561274}"/>
              </a:ext>
            </a:extLst>
          </p:cNvPr>
          <p:cNvPicPr>
            <a:picLocks noChangeAspect="1"/>
          </p:cNvPicPr>
          <p:nvPr/>
        </p:nvPicPr>
        <p:blipFill>
          <a:blip r:embed="rId2"/>
          <a:stretch>
            <a:fillRect/>
          </a:stretch>
        </p:blipFill>
        <p:spPr>
          <a:xfrm>
            <a:off x="1710492" y="905933"/>
            <a:ext cx="8803019" cy="5039728"/>
          </a:xfrm>
          <a:prstGeom prst="rect">
            <a:avLst/>
          </a:prstGeom>
        </p:spPr>
      </p:pic>
    </p:spTree>
    <p:extLst>
      <p:ext uri="{BB962C8B-B14F-4D97-AF65-F5344CB8AC3E}">
        <p14:creationId xmlns:p14="http://schemas.microsoft.com/office/powerpoint/2010/main" val="115193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Students’ Data set Description</a:t>
            </a:r>
          </a:p>
        </p:txBody>
      </p:sp>
      <p:sp>
        <p:nvSpPr>
          <p:cNvPr id="5" name="Content Placeholder 4">
            <a:extLst>
              <a:ext uri="{FF2B5EF4-FFF2-40B4-BE49-F238E27FC236}">
                <a16:creationId xmlns:a16="http://schemas.microsoft.com/office/drawing/2014/main" id="{B7F8CA45-51AF-5DC1-3F69-0ED38A74C37C}"/>
              </a:ext>
            </a:extLst>
          </p:cNvPr>
          <p:cNvSpPr>
            <a:spLocks noGrp="1"/>
          </p:cNvSpPr>
          <p:nvPr>
            <p:ph idx="1"/>
          </p:nvPr>
        </p:nvSpPr>
        <p:spPr/>
        <p:txBody>
          <a:bodyPr/>
          <a:lstStyle/>
          <a:p>
            <a:r>
              <a:rPr lang="en-US" dirty="0"/>
              <a:t>A real-world data of OAL and YEAL schools were used in order to examine the success of the two schools according to the GPA of the students and the status of their families (for example, parents divorced, mother died, father died, etc.).</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601567C-4815-45C4-A8C8-DEF236232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0671D-1296-1A09-E200-66C2F1DD5C5E}"/>
              </a:ext>
            </a:extLst>
          </p:cNvPr>
          <p:cNvSpPr>
            <a:spLocks noGrp="1"/>
          </p:cNvSpPr>
          <p:nvPr>
            <p:ph type="title"/>
          </p:nvPr>
        </p:nvSpPr>
        <p:spPr>
          <a:xfrm>
            <a:off x="1096963" y="758826"/>
            <a:ext cx="10058400" cy="4062326"/>
          </a:xfrm>
        </p:spPr>
        <p:txBody>
          <a:bodyPr vert="horz" lIns="91440" tIns="45720" rIns="91440" bIns="45720" rtlCol="0" anchor="b">
            <a:normAutofit/>
          </a:bodyPr>
          <a:lstStyle/>
          <a:p>
            <a:r>
              <a:rPr lang="en-US" sz="9600" b="1">
                <a:solidFill>
                  <a:schemeClr val="tx1">
                    <a:lumMod val="85000"/>
                    <a:lumOff val="15000"/>
                  </a:schemeClr>
                </a:solidFill>
              </a:rPr>
              <a:t>Single t-test</a:t>
            </a:r>
            <a:br>
              <a:rPr lang="en-US" sz="9600" b="1">
                <a:solidFill>
                  <a:schemeClr val="tx1">
                    <a:lumMod val="85000"/>
                    <a:lumOff val="15000"/>
                  </a:schemeClr>
                </a:solidFill>
              </a:rPr>
            </a:br>
            <a:endParaRPr lang="en-US" sz="960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9D2BBCA2-F039-47DF-B36F-39D7E7CC00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1458" y="5063468"/>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77711D3-2534-4918-8661-020829D7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772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1" name="Rectangle 3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D0653C-E461-5DED-BFC2-BFA465789A97}"/>
              </a:ext>
            </a:extLst>
          </p:cNvPr>
          <p:cNvPicPr>
            <a:picLocks noChangeAspect="1"/>
          </p:cNvPicPr>
          <p:nvPr/>
        </p:nvPicPr>
        <p:blipFill>
          <a:blip r:embed="rId2"/>
          <a:stretch>
            <a:fillRect/>
          </a:stretch>
        </p:blipFill>
        <p:spPr>
          <a:xfrm>
            <a:off x="943356" y="1629692"/>
            <a:ext cx="10337292" cy="3592209"/>
          </a:xfrm>
          <a:prstGeom prst="rect">
            <a:avLst/>
          </a:prstGeom>
        </p:spPr>
      </p:pic>
    </p:spTree>
    <p:extLst>
      <p:ext uri="{BB962C8B-B14F-4D97-AF65-F5344CB8AC3E}">
        <p14:creationId xmlns:p14="http://schemas.microsoft.com/office/powerpoint/2010/main" val="3011814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8" name="Rectangle 3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FDBFD126-C9C3-6E5D-FA1B-6824DC8B21F9}"/>
              </a:ext>
            </a:extLst>
          </p:cNvPr>
          <p:cNvPicPr>
            <a:picLocks noChangeAspect="1"/>
          </p:cNvPicPr>
          <p:nvPr/>
        </p:nvPicPr>
        <p:blipFill>
          <a:blip r:embed="rId2"/>
          <a:stretch>
            <a:fillRect/>
          </a:stretch>
        </p:blipFill>
        <p:spPr>
          <a:xfrm>
            <a:off x="1710492" y="905933"/>
            <a:ext cx="8803019" cy="5039728"/>
          </a:xfrm>
          <a:prstGeom prst="rect">
            <a:avLst/>
          </a:prstGeom>
        </p:spPr>
      </p:pic>
    </p:spTree>
    <p:extLst>
      <p:ext uri="{BB962C8B-B14F-4D97-AF65-F5344CB8AC3E}">
        <p14:creationId xmlns:p14="http://schemas.microsoft.com/office/powerpoint/2010/main" val="1463824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1134392-F59A-DEA0-F6B6-A814C8B324E6}"/>
              </a:ext>
            </a:extLst>
          </p:cNvPr>
          <p:cNvPicPr>
            <a:picLocks noGrp="1" noChangeAspect="1"/>
          </p:cNvPicPr>
          <p:nvPr>
            <p:ph idx="1"/>
          </p:nvPr>
        </p:nvPicPr>
        <p:blipFill>
          <a:blip r:embed="rId2"/>
          <a:stretch>
            <a:fillRect/>
          </a:stretch>
        </p:blipFill>
        <p:spPr>
          <a:xfrm>
            <a:off x="1097348" y="905933"/>
            <a:ext cx="10029307" cy="5039728"/>
          </a:xfrm>
          <a:prstGeom prst="rect">
            <a:avLst/>
          </a:prstGeom>
        </p:spPr>
      </p:pic>
    </p:spTree>
    <p:extLst>
      <p:ext uri="{BB962C8B-B14F-4D97-AF65-F5344CB8AC3E}">
        <p14:creationId xmlns:p14="http://schemas.microsoft.com/office/powerpoint/2010/main" val="398740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FB59C010-4D15-4C34-2B18-65EFD5409B2D}"/>
              </a:ext>
            </a:extLst>
          </p:cNvPr>
          <p:cNvPicPr>
            <a:picLocks noChangeAspect="1"/>
          </p:cNvPicPr>
          <p:nvPr/>
        </p:nvPicPr>
        <p:blipFill>
          <a:blip r:embed="rId2"/>
          <a:stretch>
            <a:fillRect/>
          </a:stretch>
        </p:blipFill>
        <p:spPr>
          <a:xfrm>
            <a:off x="943356" y="2482519"/>
            <a:ext cx="10337292" cy="1886555"/>
          </a:xfrm>
          <a:prstGeom prst="rect">
            <a:avLst/>
          </a:prstGeom>
        </p:spPr>
      </p:pic>
    </p:spTree>
    <p:extLst>
      <p:ext uri="{BB962C8B-B14F-4D97-AF65-F5344CB8AC3E}">
        <p14:creationId xmlns:p14="http://schemas.microsoft.com/office/powerpoint/2010/main" val="398293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B601567C-4815-45C4-A8C8-DEF236232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0671D-1296-1A09-E200-66C2F1DD5C5E}"/>
              </a:ext>
            </a:extLst>
          </p:cNvPr>
          <p:cNvSpPr>
            <a:spLocks noGrp="1"/>
          </p:cNvSpPr>
          <p:nvPr>
            <p:ph type="title"/>
          </p:nvPr>
        </p:nvSpPr>
        <p:spPr>
          <a:xfrm>
            <a:off x="1096963" y="758826"/>
            <a:ext cx="10058400" cy="4062326"/>
          </a:xfrm>
        </p:spPr>
        <p:txBody>
          <a:bodyPr vert="horz" lIns="91440" tIns="45720" rIns="91440" bIns="45720" rtlCol="0" anchor="b">
            <a:normAutofit/>
          </a:bodyPr>
          <a:lstStyle/>
          <a:p>
            <a:r>
              <a:rPr lang="en-US" sz="9600" b="1">
                <a:solidFill>
                  <a:schemeClr val="tx1">
                    <a:lumMod val="85000"/>
                    <a:lumOff val="15000"/>
                  </a:schemeClr>
                </a:solidFill>
              </a:rPr>
              <a:t>Paired t-test</a:t>
            </a:r>
          </a:p>
        </p:txBody>
      </p:sp>
      <p:cxnSp>
        <p:nvCxnSpPr>
          <p:cNvPr id="26" name="Straight Connector 25">
            <a:extLst>
              <a:ext uri="{FF2B5EF4-FFF2-40B4-BE49-F238E27FC236}">
                <a16:creationId xmlns:a16="http://schemas.microsoft.com/office/drawing/2014/main" id="{9D2BBCA2-F039-47DF-B36F-39D7E7CC00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1458" y="5063468"/>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77711D3-2534-4918-8661-020829D7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41388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C65FFC-0F35-3956-970C-AED083E01CC4}"/>
              </a:ext>
            </a:extLst>
          </p:cNvPr>
          <p:cNvPicPr>
            <a:picLocks noChangeAspect="1"/>
          </p:cNvPicPr>
          <p:nvPr/>
        </p:nvPicPr>
        <p:blipFill>
          <a:blip r:embed="rId2"/>
          <a:stretch>
            <a:fillRect/>
          </a:stretch>
        </p:blipFill>
        <p:spPr>
          <a:xfrm>
            <a:off x="943356" y="2366225"/>
            <a:ext cx="10337292" cy="2119144"/>
          </a:xfrm>
          <a:prstGeom prst="rect">
            <a:avLst/>
          </a:prstGeom>
        </p:spPr>
      </p:pic>
    </p:spTree>
    <p:extLst>
      <p:ext uri="{BB962C8B-B14F-4D97-AF65-F5344CB8AC3E}">
        <p14:creationId xmlns:p14="http://schemas.microsoft.com/office/powerpoint/2010/main" val="975668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C3E1E1-93B9-8FE1-2458-EB92CB0E646F}"/>
              </a:ext>
            </a:extLst>
          </p:cNvPr>
          <p:cNvPicPr>
            <a:picLocks noChangeAspect="1"/>
          </p:cNvPicPr>
          <p:nvPr/>
        </p:nvPicPr>
        <p:blipFill>
          <a:blip r:embed="rId2"/>
          <a:stretch>
            <a:fillRect/>
          </a:stretch>
        </p:blipFill>
        <p:spPr>
          <a:xfrm>
            <a:off x="1822872" y="905933"/>
            <a:ext cx="8578260" cy="5039728"/>
          </a:xfrm>
          <a:prstGeom prst="rect">
            <a:avLst/>
          </a:prstGeom>
        </p:spPr>
      </p:pic>
      <p:pic>
        <p:nvPicPr>
          <p:cNvPr id="7" name="Picture 6">
            <a:extLst>
              <a:ext uri="{FF2B5EF4-FFF2-40B4-BE49-F238E27FC236}">
                <a16:creationId xmlns:a16="http://schemas.microsoft.com/office/drawing/2014/main" id="{9154B5FB-B6FB-1754-7524-EF5812EAFB09}"/>
              </a:ext>
            </a:extLst>
          </p:cNvPr>
          <p:cNvPicPr>
            <a:picLocks noChangeAspect="1"/>
          </p:cNvPicPr>
          <p:nvPr/>
        </p:nvPicPr>
        <p:blipFill>
          <a:blip r:embed="rId3"/>
          <a:stretch>
            <a:fillRect/>
          </a:stretch>
        </p:blipFill>
        <p:spPr>
          <a:xfrm>
            <a:off x="1961811" y="615108"/>
            <a:ext cx="7811177" cy="228620"/>
          </a:xfrm>
          <a:prstGeom prst="rect">
            <a:avLst/>
          </a:prstGeom>
        </p:spPr>
      </p:pic>
    </p:spTree>
    <p:extLst>
      <p:ext uri="{BB962C8B-B14F-4D97-AF65-F5344CB8AC3E}">
        <p14:creationId xmlns:p14="http://schemas.microsoft.com/office/powerpoint/2010/main" val="86320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8">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DBC5136-97D5-CA22-FE65-6709DF81CDEA}"/>
              </a:ext>
            </a:extLst>
          </p:cNvPr>
          <p:cNvPicPr>
            <a:picLocks noChangeAspect="1"/>
          </p:cNvPicPr>
          <p:nvPr/>
        </p:nvPicPr>
        <p:blipFill>
          <a:blip r:embed="rId2"/>
          <a:stretch>
            <a:fillRect/>
          </a:stretch>
        </p:blipFill>
        <p:spPr>
          <a:xfrm>
            <a:off x="1612245" y="905933"/>
            <a:ext cx="8999513" cy="5039728"/>
          </a:xfrm>
          <a:prstGeom prst="rect">
            <a:avLst/>
          </a:prstGeom>
        </p:spPr>
      </p:pic>
    </p:spTree>
    <p:extLst>
      <p:ext uri="{BB962C8B-B14F-4D97-AF65-F5344CB8AC3E}">
        <p14:creationId xmlns:p14="http://schemas.microsoft.com/office/powerpoint/2010/main" val="168566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2463EE-5EC3-4F2A-9A6D-7CB6AF7EB8B0}"/>
              </a:ext>
            </a:extLst>
          </p:cNvPr>
          <p:cNvPicPr>
            <a:picLocks noChangeAspect="1"/>
          </p:cNvPicPr>
          <p:nvPr/>
        </p:nvPicPr>
        <p:blipFill>
          <a:blip r:embed="rId2"/>
          <a:stretch>
            <a:fillRect/>
          </a:stretch>
        </p:blipFill>
        <p:spPr>
          <a:xfrm>
            <a:off x="943356" y="1513397"/>
            <a:ext cx="10337292" cy="3824799"/>
          </a:xfrm>
          <a:prstGeom prst="rect">
            <a:avLst/>
          </a:prstGeom>
        </p:spPr>
      </p:pic>
      <p:pic>
        <p:nvPicPr>
          <p:cNvPr id="5" name="Picture 4">
            <a:extLst>
              <a:ext uri="{FF2B5EF4-FFF2-40B4-BE49-F238E27FC236}">
                <a16:creationId xmlns:a16="http://schemas.microsoft.com/office/drawing/2014/main" id="{F5A65E2C-72DC-302E-0B33-51A9FD75724B}"/>
              </a:ext>
            </a:extLst>
          </p:cNvPr>
          <p:cNvPicPr>
            <a:picLocks noChangeAspect="1"/>
          </p:cNvPicPr>
          <p:nvPr/>
        </p:nvPicPr>
        <p:blipFill>
          <a:blip r:embed="rId3"/>
          <a:stretch>
            <a:fillRect/>
          </a:stretch>
        </p:blipFill>
        <p:spPr>
          <a:xfrm>
            <a:off x="4219393" y="5402204"/>
            <a:ext cx="4191363" cy="297206"/>
          </a:xfrm>
          <a:prstGeom prst="rect">
            <a:avLst/>
          </a:prstGeom>
        </p:spPr>
      </p:pic>
    </p:spTree>
    <p:extLst>
      <p:ext uri="{BB962C8B-B14F-4D97-AF65-F5344CB8AC3E}">
        <p14:creationId xmlns:p14="http://schemas.microsoft.com/office/powerpoint/2010/main" val="276554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3A8E1-08A7-EB79-2211-A6A99BEADB99}"/>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5600" b="1" dirty="0">
                <a:solidFill>
                  <a:schemeClr val="tx1">
                    <a:lumMod val="85000"/>
                    <a:lumOff val="15000"/>
                  </a:schemeClr>
                </a:solidFill>
              </a:rPr>
              <a:t>Exploratory and descriptive data analysis</a:t>
            </a:r>
            <a:br>
              <a:rPr lang="en-US" sz="5600" b="1" dirty="0">
                <a:solidFill>
                  <a:schemeClr val="tx1">
                    <a:lumMod val="85000"/>
                    <a:lumOff val="15000"/>
                  </a:schemeClr>
                </a:solidFill>
              </a:rPr>
            </a:br>
            <a:endParaRPr lang="en-US" sz="5600" dirty="0">
              <a:solidFill>
                <a:schemeClr val="tx1">
                  <a:lumMod val="85000"/>
                  <a:lumOff val="15000"/>
                </a:schemeClr>
              </a:solidFill>
            </a:endParaRPr>
          </a:p>
        </p:txBody>
      </p:sp>
      <p:pic>
        <p:nvPicPr>
          <p:cNvPr id="24" name="Graphic 23" descr="Bar chart">
            <a:extLst>
              <a:ext uri="{FF2B5EF4-FFF2-40B4-BE49-F238E27FC236}">
                <a16:creationId xmlns:a16="http://schemas.microsoft.com/office/drawing/2014/main" id="{5733679D-1717-249D-88A4-570DA72D9F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33" name="Straight Connector 32">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0787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77565-2FB5-1655-50C4-0467EB996D40}"/>
              </a:ext>
            </a:extLst>
          </p:cNvPr>
          <p:cNvPicPr>
            <a:picLocks noChangeAspect="1"/>
          </p:cNvPicPr>
          <p:nvPr/>
        </p:nvPicPr>
        <p:blipFill>
          <a:blip r:embed="rId2"/>
          <a:stretch>
            <a:fillRect/>
          </a:stretch>
        </p:blipFill>
        <p:spPr>
          <a:xfrm>
            <a:off x="847815" y="2672694"/>
            <a:ext cx="10496370" cy="1512611"/>
          </a:xfrm>
          <a:prstGeom prst="rect">
            <a:avLst/>
          </a:prstGeom>
        </p:spPr>
      </p:pic>
    </p:spTree>
    <p:extLst>
      <p:ext uri="{BB962C8B-B14F-4D97-AF65-F5344CB8AC3E}">
        <p14:creationId xmlns:p14="http://schemas.microsoft.com/office/powerpoint/2010/main" val="1326413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0671D-1296-1A09-E200-66C2F1DD5C5E}"/>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sz="6200" b="1" dirty="0">
                <a:solidFill>
                  <a:schemeClr val="tx1">
                    <a:lumMod val="85000"/>
                    <a:lumOff val="15000"/>
                  </a:schemeClr>
                </a:solidFill>
              </a:rPr>
              <a:t>Fisher’s exact test for count data</a:t>
            </a:r>
          </a:p>
        </p:txBody>
      </p:sp>
      <p:pic>
        <p:nvPicPr>
          <p:cNvPr id="4" name="Picture 3" descr="Fishing on the lake at sunset">
            <a:extLst>
              <a:ext uri="{FF2B5EF4-FFF2-40B4-BE49-F238E27FC236}">
                <a16:creationId xmlns:a16="http://schemas.microsoft.com/office/drawing/2014/main" id="{DDD3066A-DC57-4403-2483-333D6CB5CEC0}"/>
              </a:ext>
            </a:extLst>
          </p:cNvPr>
          <p:cNvPicPr>
            <a:picLocks noChangeAspect="1"/>
          </p:cNvPicPr>
          <p:nvPr/>
        </p:nvPicPr>
        <p:blipFill rotWithShape="1">
          <a:blip r:embed="rId2"/>
          <a:srcRect l="40667" r="-1" b="-1"/>
          <a:stretch/>
        </p:blipFill>
        <p:spPr>
          <a:xfrm>
            <a:off x="1" y="10"/>
            <a:ext cx="6096000" cy="6857990"/>
          </a:xfrm>
          <a:prstGeom prst="rect">
            <a:avLst/>
          </a:prstGeom>
        </p:spPr>
      </p:pic>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95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40B9237A-C0A1-7063-A178-2EAE6399D452}"/>
              </a:ext>
            </a:extLst>
          </p:cNvPr>
          <p:cNvPicPr>
            <a:picLocks noChangeAspect="1"/>
          </p:cNvPicPr>
          <p:nvPr/>
        </p:nvPicPr>
        <p:blipFill>
          <a:blip r:embed="rId2"/>
          <a:stretch>
            <a:fillRect/>
          </a:stretch>
        </p:blipFill>
        <p:spPr>
          <a:xfrm>
            <a:off x="943356" y="2650499"/>
            <a:ext cx="10337292" cy="1550595"/>
          </a:xfrm>
          <a:prstGeom prst="rect">
            <a:avLst/>
          </a:prstGeom>
        </p:spPr>
      </p:pic>
    </p:spTree>
    <p:extLst>
      <p:ext uri="{BB962C8B-B14F-4D97-AF65-F5344CB8AC3E}">
        <p14:creationId xmlns:p14="http://schemas.microsoft.com/office/powerpoint/2010/main" val="442293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D250B54-E57D-D198-EF83-50C1B6BB3037}"/>
              </a:ext>
            </a:extLst>
          </p:cNvPr>
          <p:cNvPicPr>
            <a:picLocks noChangeAspect="1"/>
          </p:cNvPicPr>
          <p:nvPr/>
        </p:nvPicPr>
        <p:blipFill>
          <a:blip r:embed="rId2"/>
          <a:stretch>
            <a:fillRect/>
          </a:stretch>
        </p:blipFill>
        <p:spPr>
          <a:xfrm>
            <a:off x="1894657" y="905933"/>
            <a:ext cx="8434690" cy="5039728"/>
          </a:xfrm>
          <a:prstGeom prst="rect">
            <a:avLst/>
          </a:prstGeom>
        </p:spPr>
      </p:pic>
      <p:pic>
        <p:nvPicPr>
          <p:cNvPr id="19" name="Picture 18">
            <a:extLst>
              <a:ext uri="{FF2B5EF4-FFF2-40B4-BE49-F238E27FC236}">
                <a16:creationId xmlns:a16="http://schemas.microsoft.com/office/drawing/2014/main" id="{C3A3FFB1-E2A8-63BA-6ED4-AC84FB24C169}"/>
              </a:ext>
            </a:extLst>
          </p:cNvPr>
          <p:cNvPicPr>
            <a:picLocks noChangeAspect="1"/>
          </p:cNvPicPr>
          <p:nvPr/>
        </p:nvPicPr>
        <p:blipFill>
          <a:blip r:embed="rId3"/>
          <a:stretch>
            <a:fillRect/>
          </a:stretch>
        </p:blipFill>
        <p:spPr>
          <a:xfrm>
            <a:off x="2274999" y="677313"/>
            <a:ext cx="7674005" cy="228620"/>
          </a:xfrm>
          <a:prstGeom prst="rect">
            <a:avLst/>
          </a:prstGeom>
        </p:spPr>
      </p:pic>
    </p:spTree>
    <p:extLst>
      <p:ext uri="{BB962C8B-B14F-4D97-AF65-F5344CB8AC3E}">
        <p14:creationId xmlns:p14="http://schemas.microsoft.com/office/powerpoint/2010/main" val="1731542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16A8BA-34FE-160B-8F12-81716BDD9ECD}"/>
              </a:ext>
            </a:extLst>
          </p:cNvPr>
          <p:cNvPicPr>
            <a:picLocks noChangeAspect="1"/>
          </p:cNvPicPr>
          <p:nvPr/>
        </p:nvPicPr>
        <p:blipFill>
          <a:blip r:embed="rId2"/>
          <a:stretch>
            <a:fillRect/>
          </a:stretch>
        </p:blipFill>
        <p:spPr>
          <a:xfrm>
            <a:off x="943356" y="1745987"/>
            <a:ext cx="10337292" cy="3359620"/>
          </a:xfrm>
          <a:prstGeom prst="rect">
            <a:avLst/>
          </a:prstGeom>
        </p:spPr>
      </p:pic>
      <p:pic>
        <p:nvPicPr>
          <p:cNvPr id="5" name="Picture 4">
            <a:extLst>
              <a:ext uri="{FF2B5EF4-FFF2-40B4-BE49-F238E27FC236}">
                <a16:creationId xmlns:a16="http://schemas.microsoft.com/office/drawing/2014/main" id="{E81E1767-1D4F-EC37-ECEB-325D1223D91C}"/>
              </a:ext>
            </a:extLst>
          </p:cNvPr>
          <p:cNvPicPr>
            <a:picLocks noChangeAspect="1"/>
          </p:cNvPicPr>
          <p:nvPr/>
        </p:nvPicPr>
        <p:blipFill>
          <a:blip r:embed="rId3"/>
          <a:stretch>
            <a:fillRect/>
          </a:stretch>
        </p:blipFill>
        <p:spPr>
          <a:xfrm>
            <a:off x="3677201" y="5432483"/>
            <a:ext cx="4869602" cy="251482"/>
          </a:xfrm>
          <a:prstGeom prst="rect">
            <a:avLst/>
          </a:prstGeom>
        </p:spPr>
      </p:pic>
    </p:spTree>
    <p:extLst>
      <p:ext uri="{BB962C8B-B14F-4D97-AF65-F5344CB8AC3E}">
        <p14:creationId xmlns:p14="http://schemas.microsoft.com/office/powerpoint/2010/main" val="4202447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F3B5202-5E84-B8F3-048F-B70CABE277D7}"/>
              </a:ext>
            </a:extLst>
          </p:cNvPr>
          <p:cNvPicPr>
            <a:picLocks noChangeAspect="1"/>
          </p:cNvPicPr>
          <p:nvPr/>
        </p:nvPicPr>
        <p:blipFill>
          <a:blip r:embed="rId2"/>
          <a:stretch>
            <a:fillRect/>
          </a:stretch>
        </p:blipFill>
        <p:spPr>
          <a:xfrm>
            <a:off x="943356" y="2366225"/>
            <a:ext cx="10337292" cy="2119144"/>
          </a:xfrm>
          <a:prstGeom prst="rect">
            <a:avLst/>
          </a:prstGeom>
        </p:spPr>
      </p:pic>
    </p:spTree>
    <p:extLst>
      <p:ext uri="{BB962C8B-B14F-4D97-AF65-F5344CB8AC3E}">
        <p14:creationId xmlns:p14="http://schemas.microsoft.com/office/powerpoint/2010/main" val="2740122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38FB1-6835-5577-69DB-20D00597D2F6}"/>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sz="6200" b="1" dirty="0">
                <a:solidFill>
                  <a:schemeClr val="tx1">
                    <a:lumMod val="85000"/>
                    <a:lumOff val="15000"/>
                  </a:schemeClr>
                </a:solidFill>
              </a:rPr>
              <a:t>ANOVA and Tukey Test</a:t>
            </a:r>
            <a:br>
              <a:rPr lang="en-US" sz="6200" b="1" dirty="0">
                <a:solidFill>
                  <a:schemeClr val="tx1">
                    <a:lumMod val="85000"/>
                    <a:lumOff val="15000"/>
                  </a:schemeClr>
                </a:solidFill>
              </a:rPr>
            </a:br>
            <a:endParaRPr lang="en-US" sz="6200" dirty="0">
              <a:solidFill>
                <a:schemeClr val="tx1">
                  <a:lumMod val="85000"/>
                  <a:lumOff val="15000"/>
                </a:schemeClr>
              </a:solidFill>
            </a:endParaRPr>
          </a:p>
        </p:txBody>
      </p:sp>
      <p:pic>
        <p:nvPicPr>
          <p:cNvPr id="5" name="Picture 4" descr="Sample being pipetted into a petri dish">
            <a:extLst>
              <a:ext uri="{FF2B5EF4-FFF2-40B4-BE49-F238E27FC236}">
                <a16:creationId xmlns:a16="http://schemas.microsoft.com/office/drawing/2014/main" id="{6942A7DD-EEBD-77F6-3CB0-69FD2ECE63BE}"/>
              </a:ext>
            </a:extLst>
          </p:cNvPr>
          <p:cNvPicPr>
            <a:picLocks noChangeAspect="1"/>
          </p:cNvPicPr>
          <p:nvPr/>
        </p:nvPicPr>
        <p:blipFill rotWithShape="1">
          <a:blip r:embed="rId2"/>
          <a:srcRect l="33556" r="-2" b="-2"/>
          <a:stretch/>
        </p:blipFill>
        <p:spPr>
          <a:xfrm>
            <a:off x="1" y="10"/>
            <a:ext cx="6096000" cy="6857990"/>
          </a:xfrm>
          <a:prstGeom prst="rect">
            <a:avLst/>
          </a:prstGeom>
        </p:spPr>
      </p:pic>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025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C35936-761F-3BA1-BED6-79BF872CB21A}"/>
              </a:ext>
            </a:extLst>
          </p:cNvPr>
          <p:cNvPicPr>
            <a:picLocks noChangeAspect="1"/>
          </p:cNvPicPr>
          <p:nvPr/>
        </p:nvPicPr>
        <p:blipFill>
          <a:blip r:embed="rId2"/>
          <a:stretch>
            <a:fillRect/>
          </a:stretch>
        </p:blipFill>
        <p:spPr>
          <a:xfrm>
            <a:off x="943356" y="2133635"/>
            <a:ext cx="10337292" cy="2584323"/>
          </a:xfrm>
          <a:prstGeom prst="rect">
            <a:avLst/>
          </a:prstGeom>
        </p:spPr>
      </p:pic>
    </p:spTree>
    <p:extLst>
      <p:ext uri="{BB962C8B-B14F-4D97-AF65-F5344CB8AC3E}">
        <p14:creationId xmlns:p14="http://schemas.microsoft.com/office/powerpoint/2010/main" val="3748672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672F77-54F5-4480-BEBD-F858D469EC59}"/>
              </a:ext>
            </a:extLst>
          </p:cNvPr>
          <p:cNvPicPr>
            <a:picLocks noChangeAspect="1"/>
          </p:cNvPicPr>
          <p:nvPr/>
        </p:nvPicPr>
        <p:blipFill>
          <a:blip r:embed="rId2"/>
          <a:stretch>
            <a:fillRect/>
          </a:stretch>
        </p:blipFill>
        <p:spPr>
          <a:xfrm>
            <a:off x="943356" y="1565085"/>
            <a:ext cx="10337292" cy="3721424"/>
          </a:xfrm>
          <a:prstGeom prst="rect">
            <a:avLst/>
          </a:prstGeom>
        </p:spPr>
      </p:pic>
    </p:spTree>
    <p:extLst>
      <p:ext uri="{BB962C8B-B14F-4D97-AF65-F5344CB8AC3E}">
        <p14:creationId xmlns:p14="http://schemas.microsoft.com/office/powerpoint/2010/main" val="3442996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2D4BCD-0AC3-9D9F-4224-5AD7A9602D34}"/>
              </a:ext>
            </a:extLst>
          </p:cNvPr>
          <p:cNvPicPr>
            <a:picLocks noChangeAspect="1"/>
          </p:cNvPicPr>
          <p:nvPr/>
        </p:nvPicPr>
        <p:blipFill>
          <a:blip r:embed="rId2"/>
          <a:stretch>
            <a:fillRect/>
          </a:stretch>
        </p:blipFill>
        <p:spPr>
          <a:xfrm>
            <a:off x="2364993" y="905933"/>
            <a:ext cx="7494017" cy="5039728"/>
          </a:xfrm>
          <a:prstGeom prst="rect">
            <a:avLst/>
          </a:prstGeom>
        </p:spPr>
      </p:pic>
      <p:pic>
        <p:nvPicPr>
          <p:cNvPr id="9" name="Picture 8">
            <a:extLst>
              <a:ext uri="{FF2B5EF4-FFF2-40B4-BE49-F238E27FC236}">
                <a16:creationId xmlns:a16="http://schemas.microsoft.com/office/drawing/2014/main" id="{5ABCF7AC-83CD-E9E5-816E-2AA26097CD6A}"/>
              </a:ext>
            </a:extLst>
          </p:cNvPr>
          <p:cNvPicPr>
            <a:picLocks noChangeAspect="1"/>
          </p:cNvPicPr>
          <p:nvPr/>
        </p:nvPicPr>
        <p:blipFill>
          <a:blip r:embed="rId3"/>
          <a:stretch>
            <a:fillRect/>
          </a:stretch>
        </p:blipFill>
        <p:spPr>
          <a:xfrm>
            <a:off x="2077999" y="610692"/>
            <a:ext cx="8207451" cy="205758"/>
          </a:xfrm>
          <a:prstGeom prst="rect">
            <a:avLst/>
          </a:prstGeom>
        </p:spPr>
      </p:pic>
    </p:spTree>
    <p:extLst>
      <p:ext uri="{BB962C8B-B14F-4D97-AF65-F5344CB8AC3E}">
        <p14:creationId xmlns:p14="http://schemas.microsoft.com/office/powerpoint/2010/main" val="1250042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55F93A-9B15-A1A6-143E-EB2B1EA2A317}"/>
              </a:ext>
            </a:extLst>
          </p:cNvPr>
          <p:cNvPicPr>
            <a:picLocks noChangeAspect="1"/>
          </p:cNvPicPr>
          <p:nvPr/>
        </p:nvPicPr>
        <p:blipFill>
          <a:blip r:embed="rId2"/>
          <a:stretch>
            <a:fillRect/>
          </a:stretch>
        </p:blipFill>
        <p:spPr>
          <a:xfrm>
            <a:off x="943356" y="2237008"/>
            <a:ext cx="10337292" cy="2377578"/>
          </a:xfrm>
          <a:prstGeom prst="rect">
            <a:avLst/>
          </a:prstGeom>
        </p:spPr>
      </p:pic>
    </p:spTree>
    <p:extLst>
      <p:ext uri="{BB962C8B-B14F-4D97-AF65-F5344CB8AC3E}">
        <p14:creationId xmlns:p14="http://schemas.microsoft.com/office/powerpoint/2010/main" val="1274478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6163E58-2973-456D-EB40-982EC8ED371E}"/>
              </a:ext>
            </a:extLst>
          </p:cNvPr>
          <p:cNvPicPr>
            <a:picLocks noChangeAspect="1"/>
          </p:cNvPicPr>
          <p:nvPr/>
        </p:nvPicPr>
        <p:blipFill>
          <a:blip r:embed="rId2"/>
          <a:stretch>
            <a:fillRect/>
          </a:stretch>
        </p:blipFill>
        <p:spPr>
          <a:xfrm>
            <a:off x="2695238" y="905933"/>
            <a:ext cx="6833528" cy="5039728"/>
          </a:xfrm>
          <a:prstGeom prst="rect">
            <a:avLst/>
          </a:prstGeom>
        </p:spPr>
      </p:pic>
    </p:spTree>
    <p:extLst>
      <p:ext uri="{BB962C8B-B14F-4D97-AF65-F5344CB8AC3E}">
        <p14:creationId xmlns:p14="http://schemas.microsoft.com/office/powerpoint/2010/main" val="1014137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E350F4-CCD2-29DC-2640-C6F2C7A31DD9}"/>
              </a:ext>
            </a:extLst>
          </p:cNvPr>
          <p:cNvPicPr>
            <a:picLocks noChangeAspect="1"/>
          </p:cNvPicPr>
          <p:nvPr/>
        </p:nvPicPr>
        <p:blipFill>
          <a:blip r:embed="rId2"/>
          <a:stretch>
            <a:fillRect/>
          </a:stretch>
        </p:blipFill>
        <p:spPr>
          <a:xfrm>
            <a:off x="943356" y="1177436"/>
            <a:ext cx="10337292" cy="4496722"/>
          </a:xfrm>
          <a:prstGeom prst="rect">
            <a:avLst/>
          </a:prstGeom>
        </p:spPr>
      </p:pic>
    </p:spTree>
    <p:extLst>
      <p:ext uri="{BB962C8B-B14F-4D97-AF65-F5344CB8AC3E}">
        <p14:creationId xmlns:p14="http://schemas.microsoft.com/office/powerpoint/2010/main" val="278474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DB9DF08-5830-8C95-C540-1547971A409A}"/>
              </a:ext>
            </a:extLst>
          </p:cNvPr>
          <p:cNvPicPr>
            <a:picLocks noChangeAspect="1"/>
          </p:cNvPicPr>
          <p:nvPr/>
        </p:nvPicPr>
        <p:blipFill>
          <a:blip r:embed="rId2"/>
          <a:stretch>
            <a:fillRect/>
          </a:stretch>
        </p:blipFill>
        <p:spPr>
          <a:xfrm>
            <a:off x="969421" y="905933"/>
            <a:ext cx="10285161" cy="5039728"/>
          </a:xfrm>
          <a:prstGeom prst="rect">
            <a:avLst/>
          </a:prstGeom>
        </p:spPr>
      </p:pic>
    </p:spTree>
    <p:extLst>
      <p:ext uri="{BB962C8B-B14F-4D97-AF65-F5344CB8AC3E}">
        <p14:creationId xmlns:p14="http://schemas.microsoft.com/office/powerpoint/2010/main" val="316010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738D7A8-47B0-6AD6-79F0-913E51A35272}"/>
              </a:ext>
            </a:extLst>
          </p:cNvPr>
          <p:cNvPicPr>
            <a:picLocks noChangeAspect="1"/>
          </p:cNvPicPr>
          <p:nvPr/>
        </p:nvPicPr>
        <p:blipFill>
          <a:blip r:embed="rId2"/>
          <a:stretch>
            <a:fillRect/>
          </a:stretch>
        </p:blipFill>
        <p:spPr>
          <a:xfrm>
            <a:off x="943356" y="2056106"/>
            <a:ext cx="10337292" cy="2739382"/>
          </a:xfrm>
          <a:prstGeom prst="rect">
            <a:avLst/>
          </a:prstGeom>
        </p:spPr>
      </p:pic>
    </p:spTree>
    <p:extLst>
      <p:ext uri="{BB962C8B-B14F-4D97-AF65-F5344CB8AC3E}">
        <p14:creationId xmlns:p14="http://schemas.microsoft.com/office/powerpoint/2010/main" val="641887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E67E0E-FA09-5E13-7DF7-10E3948FC03E}"/>
              </a:ext>
            </a:extLst>
          </p:cNvPr>
          <p:cNvPicPr>
            <a:picLocks noChangeAspect="1"/>
          </p:cNvPicPr>
          <p:nvPr/>
        </p:nvPicPr>
        <p:blipFill>
          <a:blip r:embed="rId2"/>
          <a:stretch>
            <a:fillRect/>
          </a:stretch>
        </p:blipFill>
        <p:spPr>
          <a:xfrm>
            <a:off x="1859068" y="905933"/>
            <a:ext cx="8505867" cy="5039728"/>
          </a:xfrm>
          <a:prstGeom prst="rect">
            <a:avLst/>
          </a:prstGeom>
        </p:spPr>
      </p:pic>
    </p:spTree>
    <p:extLst>
      <p:ext uri="{BB962C8B-B14F-4D97-AF65-F5344CB8AC3E}">
        <p14:creationId xmlns:p14="http://schemas.microsoft.com/office/powerpoint/2010/main" val="1494435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3" descr="Zigzag indicator line">
            <a:extLst>
              <a:ext uri="{FF2B5EF4-FFF2-40B4-BE49-F238E27FC236}">
                <a16:creationId xmlns:a16="http://schemas.microsoft.com/office/drawing/2014/main" id="{A3EAB3FD-FAA7-7E5C-E4CB-1E1734B6725F}"/>
              </a:ext>
            </a:extLst>
          </p:cNvPr>
          <p:cNvPicPr>
            <a:picLocks noChangeAspect="1"/>
          </p:cNvPicPr>
          <p:nvPr/>
        </p:nvPicPr>
        <p:blipFill rotWithShape="1">
          <a:blip r:embed="rId2"/>
          <a:srcRect t="3852" b="11879"/>
          <a:stretch/>
        </p:blipFill>
        <p:spPr>
          <a:xfrm>
            <a:off x="20" y="975"/>
            <a:ext cx="12191980" cy="6858000"/>
          </a:xfrm>
          <a:prstGeom prst="rect">
            <a:avLst/>
          </a:prstGeom>
        </p:spPr>
      </p:pic>
      <p:sp>
        <p:nvSpPr>
          <p:cNvPr id="29" name="Rectangle 13">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38FB1-6835-5577-69DB-20D00597D2F6}"/>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100" b="1" dirty="0">
                <a:solidFill>
                  <a:schemeClr val="bg1"/>
                </a:solidFill>
              </a:rPr>
              <a:t>Multiple Linear Regression</a:t>
            </a:r>
          </a:p>
        </p:txBody>
      </p:sp>
      <p:cxnSp>
        <p:nvCxnSpPr>
          <p:cNvPr id="30"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38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EBF1E7-604D-36E0-3BA8-D6BE935BC79F}"/>
              </a:ext>
            </a:extLst>
          </p:cNvPr>
          <p:cNvPicPr>
            <a:picLocks noChangeAspect="1"/>
          </p:cNvPicPr>
          <p:nvPr/>
        </p:nvPicPr>
        <p:blipFill>
          <a:blip r:embed="rId2"/>
          <a:stretch>
            <a:fillRect/>
          </a:stretch>
        </p:blipFill>
        <p:spPr>
          <a:xfrm>
            <a:off x="2264882" y="905933"/>
            <a:ext cx="7694240" cy="5039728"/>
          </a:xfrm>
          <a:prstGeom prst="rect">
            <a:avLst/>
          </a:prstGeom>
        </p:spPr>
      </p:pic>
    </p:spTree>
    <p:extLst>
      <p:ext uri="{BB962C8B-B14F-4D97-AF65-F5344CB8AC3E}">
        <p14:creationId xmlns:p14="http://schemas.microsoft.com/office/powerpoint/2010/main" val="2332649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6666CD-FBF8-3101-101B-759C9C60AE8E}"/>
              </a:ext>
            </a:extLst>
          </p:cNvPr>
          <p:cNvPicPr>
            <a:picLocks noChangeAspect="1"/>
          </p:cNvPicPr>
          <p:nvPr/>
        </p:nvPicPr>
        <p:blipFill>
          <a:blip r:embed="rId2"/>
          <a:stretch>
            <a:fillRect/>
          </a:stretch>
        </p:blipFill>
        <p:spPr>
          <a:xfrm>
            <a:off x="995527" y="905933"/>
            <a:ext cx="10232950" cy="5039728"/>
          </a:xfrm>
          <a:prstGeom prst="rect">
            <a:avLst/>
          </a:prstGeom>
        </p:spPr>
      </p:pic>
    </p:spTree>
    <p:extLst>
      <p:ext uri="{BB962C8B-B14F-4D97-AF65-F5344CB8AC3E}">
        <p14:creationId xmlns:p14="http://schemas.microsoft.com/office/powerpoint/2010/main" val="815524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1D579EAB-ECB9-6483-95EF-02FC79AD2D97}"/>
              </a:ext>
            </a:extLst>
          </p:cNvPr>
          <p:cNvPicPr>
            <a:picLocks noChangeAspect="1"/>
          </p:cNvPicPr>
          <p:nvPr/>
        </p:nvPicPr>
        <p:blipFill>
          <a:blip r:embed="rId2"/>
          <a:stretch>
            <a:fillRect/>
          </a:stretch>
        </p:blipFill>
        <p:spPr>
          <a:xfrm>
            <a:off x="1146753" y="905933"/>
            <a:ext cx="9930498" cy="5039728"/>
          </a:xfrm>
          <a:prstGeom prst="rect">
            <a:avLst/>
          </a:prstGeom>
        </p:spPr>
      </p:pic>
    </p:spTree>
    <p:extLst>
      <p:ext uri="{BB962C8B-B14F-4D97-AF65-F5344CB8AC3E}">
        <p14:creationId xmlns:p14="http://schemas.microsoft.com/office/powerpoint/2010/main" val="834191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8D52F-5C46-7377-EB21-9AC4A592EAF4}"/>
              </a:ext>
            </a:extLst>
          </p:cNvPr>
          <p:cNvPicPr>
            <a:picLocks noChangeAspect="1"/>
          </p:cNvPicPr>
          <p:nvPr/>
        </p:nvPicPr>
        <p:blipFill>
          <a:blip r:embed="rId2"/>
          <a:stretch>
            <a:fillRect/>
          </a:stretch>
        </p:blipFill>
        <p:spPr>
          <a:xfrm>
            <a:off x="1912228" y="905933"/>
            <a:ext cx="8399548" cy="5039728"/>
          </a:xfrm>
          <a:prstGeom prst="rect">
            <a:avLst/>
          </a:prstGeom>
        </p:spPr>
      </p:pic>
    </p:spTree>
    <p:extLst>
      <p:ext uri="{BB962C8B-B14F-4D97-AF65-F5344CB8AC3E}">
        <p14:creationId xmlns:p14="http://schemas.microsoft.com/office/powerpoint/2010/main" val="286847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C04C993-240C-C575-0BB6-AD92FA0418DD}"/>
              </a:ext>
            </a:extLst>
          </p:cNvPr>
          <p:cNvPicPr>
            <a:picLocks noGrp="1" noChangeAspect="1"/>
          </p:cNvPicPr>
          <p:nvPr>
            <p:ph idx="1"/>
          </p:nvPr>
        </p:nvPicPr>
        <p:blipFill>
          <a:blip r:embed="rId2"/>
          <a:stretch>
            <a:fillRect/>
          </a:stretch>
        </p:blipFill>
        <p:spPr>
          <a:xfrm>
            <a:off x="943356" y="1810594"/>
            <a:ext cx="10337292" cy="3230405"/>
          </a:xfrm>
          <a:prstGeom prst="rect">
            <a:avLst/>
          </a:prstGeom>
        </p:spPr>
      </p:pic>
    </p:spTree>
    <p:extLst>
      <p:ext uri="{BB962C8B-B14F-4D97-AF65-F5344CB8AC3E}">
        <p14:creationId xmlns:p14="http://schemas.microsoft.com/office/powerpoint/2010/main" val="802859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C85A7A-43A1-3117-565B-10EE8C0DE75B}"/>
              </a:ext>
            </a:extLst>
          </p:cNvPr>
          <p:cNvPicPr>
            <a:picLocks noChangeAspect="1"/>
          </p:cNvPicPr>
          <p:nvPr/>
        </p:nvPicPr>
        <p:blipFill>
          <a:blip r:embed="rId2"/>
          <a:stretch>
            <a:fillRect/>
          </a:stretch>
        </p:blipFill>
        <p:spPr>
          <a:xfrm>
            <a:off x="1804544" y="905933"/>
            <a:ext cx="8614916" cy="5039728"/>
          </a:xfrm>
          <a:prstGeom prst="rect">
            <a:avLst/>
          </a:prstGeom>
        </p:spPr>
      </p:pic>
    </p:spTree>
    <p:extLst>
      <p:ext uri="{BB962C8B-B14F-4D97-AF65-F5344CB8AC3E}">
        <p14:creationId xmlns:p14="http://schemas.microsoft.com/office/powerpoint/2010/main" val="30140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E75D23-5ACC-351C-832C-123CBE241B3F}"/>
              </a:ext>
            </a:extLst>
          </p:cNvPr>
          <p:cNvPicPr>
            <a:picLocks noChangeAspect="1"/>
          </p:cNvPicPr>
          <p:nvPr/>
        </p:nvPicPr>
        <p:blipFill>
          <a:blip r:embed="rId2"/>
          <a:stretch>
            <a:fillRect/>
          </a:stretch>
        </p:blipFill>
        <p:spPr>
          <a:xfrm>
            <a:off x="1859068" y="905933"/>
            <a:ext cx="8505867" cy="5039728"/>
          </a:xfrm>
          <a:prstGeom prst="rect">
            <a:avLst/>
          </a:prstGeom>
        </p:spPr>
      </p:pic>
    </p:spTree>
    <p:extLst>
      <p:ext uri="{BB962C8B-B14F-4D97-AF65-F5344CB8AC3E}">
        <p14:creationId xmlns:p14="http://schemas.microsoft.com/office/powerpoint/2010/main" val="331785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82D19E3-60B3-A259-74AC-A06214C688A2}"/>
              </a:ext>
            </a:extLst>
          </p:cNvPr>
          <p:cNvPicPr>
            <a:picLocks noChangeAspect="1"/>
          </p:cNvPicPr>
          <p:nvPr/>
        </p:nvPicPr>
        <p:blipFill>
          <a:blip r:embed="rId2"/>
          <a:stretch>
            <a:fillRect/>
          </a:stretch>
        </p:blipFill>
        <p:spPr>
          <a:xfrm>
            <a:off x="1748602" y="905933"/>
            <a:ext cx="8726799" cy="5039728"/>
          </a:xfrm>
          <a:prstGeom prst="rect">
            <a:avLst/>
          </a:prstGeom>
        </p:spPr>
      </p:pic>
    </p:spTree>
    <p:extLst>
      <p:ext uri="{BB962C8B-B14F-4D97-AF65-F5344CB8AC3E}">
        <p14:creationId xmlns:p14="http://schemas.microsoft.com/office/powerpoint/2010/main" val="2681295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erial view of a highway near the ocean">
            <a:extLst>
              <a:ext uri="{FF2B5EF4-FFF2-40B4-BE49-F238E27FC236}">
                <a16:creationId xmlns:a16="http://schemas.microsoft.com/office/drawing/2014/main" id="{B6C0B2EA-4B00-307E-C11E-291696B549BC}"/>
              </a:ext>
            </a:extLst>
          </p:cNvPr>
          <p:cNvPicPr>
            <a:picLocks noChangeAspect="1"/>
          </p:cNvPicPr>
          <p:nvPr/>
        </p:nvPicPr>
        <p:blipFill rotWithShape="1">
          <a:blip r:embed="rId2"/>
          <a:srcRect t="11833" b="13167"/>
          <a:stretch/>
        </p:blipFill>
        <p:spPr>
          <a:xfrm>
            <a:off x="1" y="10"/>
            <a:ext cx="12191999" cy="6857990"/>
          </a:xfrm>
          <a:prstGeom prst="rect">
            <a:avLst/>
          </a:prstGeom>
        </p:spPr>
      </p:pic>
      <p:sp>
        <p:nvSpPr>
          <p:cNvPr id="12" name="Rectangle 11">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BB377F-67AC-42FD-A647-E68A60E3AC55}"/>
              </a:ext>
            </a:extLst>
          </p:cNvPr>
          <p:cNvSpPr>
            <a:spLocks noGrp="1"/>
          </p:cNvSpPr>
          <p:nvPr>
            <p:ph type="title"/>
          </p:nvPr>
        </p:nvSpPr>
        <p:spPr>
          <a:xfrm>
            <a:off x="4985517" y="3331444"/>
            <a:ext cx="6470692" cy="1229306"/>
          </a:xfrm>
        </p:spPr>
        <p:txBody>
          <a:bodyPr vert="horz" lIns="91440" tIns="45720" rIns="91440" bIns="45720" rtlCol="0" anchor="b">
            <a:normAutofit/>
          </a:bodyPr>
          <a:lstStyle/>
          <a:p>
            <a:r>
              <a:rPr lang="en-US" sz="5400">
                <a:solidFill>
                  <a:schemeClr val="bg1"/>
                </a:solidFill>
              </a:rPr>
              <a:t>Thank you</a:t>
            </a:r>
          </a:p>
        </p:txBody>
      </p:sp>
      <p:cxnSp>
        <p:nvCxnSpPr>
          <p:cNvPr id="14" name="Straight Connector 13">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3D abstract blue and gold cube illustration">
            <a:extLst>
              <a:ext uri="{FF2B5EF4-FFF2-40B4-BE49-F238E27FC236}">
                <a16:creationId xmlns:a16="http://schemas.microsoft.com/office/drawing/2014/main" id="{8A82FAE7-E192-5AEF-1DAE-FABC75E91542}"/>
              </a:ext>
            </a:extLst>
          </p:cNvPr>
          <p:cNvPicPr>
            <a:picLocks noChangeAspect="1"/>
          </p:cNvPicPr>
          <p:nvPr/>
        </p:nvPicPr>
        <p:blipFill rotWithShape="1">
          <a:blip r:embed="rId2"/>
          <a:srcRect b="6250"/>
          <a:stretch/>
        </p:blipFill>
        <p:spPr>
          <a:xfrm>
            <a:off x="1" y="10"/>
            <a:ext cx="12191999" cy="6857990"/>
          </a:xfrm>
          <a:prstGeom prst="rect">
            <a:avLst/>
          </a:prstGeom>
        </p:spPr>
      </p:pic>
      <p:sp>
        <p:nvSpPr>
          <p:cNvPr id="13" name="Rectangle 12">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B2AD44-6883-1A05-DE76-BAB4EB95E9A7}"/>
              </a:ext>
            </a:extLst>
          </p:cNvPr>
          <p:cNvSpPr>
            <a:spLocks noGrp="1"/>
          </p:cNvSpPr>
          <p:nvPr>
            <p:ph type="title"/>
          </p:nvPr>
        </p:nvSpPr>
        <p:spPr>
          <a:xfrm>
            <a:off x="4985517" y="3331444"/>
            <a:ext cx="6470692" cy="1229306"/>
          </a:xfrm>
        </p:spPr>
        <p:txBody>
          <a:bodyPr vert="horz" lIns="91440" tIns="45720" rIns="91440" bIns="45720" rtlCol="0" anchor="b">
            <a:normAutofit/>
          </a:bodyPr>
          <a:lstStyle/>
          <a:p>
            <a:r>
              <a:rPr lang="en-US" sz="3800" b="1" dirty="0">
                <a:solidFill>
                  <a:schemeClr val="bg1"/>
                </a:solidFill>
              </a:rPr>
              <a:t>Data Visualization</a:t>
            </a:r>
            <a:br>
              <a:rPr lang="en-US" sz="3800" b="1" dirty="0">
                <a:solidFill>
                  <a:schemeClr val="bg1"/>
                </a:solidFill>
              </a:rPr>
            </a:br>
            <a:endParaRPr lang="en-US" sz="3800" dirty="0">
              <a:solidFill>
                <a:schemeClr val="bg1"/>
              </a:solidFill>
            </a:endParaRPr>
          </a:p>
        </p:txBody>
      </p:sp>
      <p:cxnSp>
        <p:nvCxnSpPr>
          <p:cNvPr id="15" name="Straight Connector 14">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9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574719FE-BA73-28EE-596C-AD7F9164C412}"/>
              </a:ext>
            </a:extLst>
          </p:cNvPr>
          <p:cNvPicPr>
            <a:picLocks noChangeAspect="1"/>
          </p:cNvPicPr>
          <p:nvPr/>
        </p:nvPicPr>
        <p:blipFill>
          <a:blip r:embed="rId2"/>
          <a:stretch>
            <a:fillRect/>
          </a:stretch>
        </p:blipFill>
        <p:spPr>
          <a:xfrm>
            <a:off x="1250680" y="643467"/>
            <a:ext cx="4481439" cy="2543217"/>
          </a:xfrm>
          <a:prstGeom prst="rect">
            <a:avLst/>
          </a:prstGeom>
        </p:spPr>
      </p:pic>
      <p:cxnSp>
        <p:nvCxnSpPr>
          <p:cNvPr id="33" name="Straight Connector 3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 histogram&#10;&#10;Description automatically generated">
            <a:extLst>
              <a:ext uri="{FF2B5EF4-FFF2-40B4-BE49-F238E27FC236}">
                <a16:creationId xmlns:a16="http://schemas.microsoft.com/office/drawing/2014/main" id="{AF42772A-FD0D-B404-7EF7-BDA8C70792DF}"/>
              </a:ext>
            </a:extLst>
          </p:cNvPr>
          <p:cNvPicPr>
            <a:picLocks noChangeAspect="1"/>
          </p:cNvPicPr>
          <p:nvPr/>
        </p:nvPicPr>
        <p:blipFill>
          <a:blip r:embed="rId3"/>
          <a:stretch>
            <a:fillRect/>
          </a:stretch>
        </p:blipFill>
        <p:spPr>
          <a:xfrm>
            <a:off x="6413600" y="643467"/>
            <a:ext cx="4582371" cy="2543217"/>
          </a:xfrm>
          <a:prstGeom prst="rect">
            <a:avLst/>
          </a:prstGeom>
        </p:spPr>
      </p:pic>
      <p:cxnSp>
        <p:nvCxnSpPr>
          <p:cNvPr id="35" name="Straight Connector 3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Chart, line chart&#10;&#10;Description automatically generated">
            <a:extLst>
              <a:ext uri="{FF2B5EF4-FFF2-40B4-BE49-F238E27FC236}">
                <a16:creationId xmlns:a16="http://schemas.microsoft.com/office/drawing/2014/main" id="{FDB8B0B9-5E85-7016-B61D-86BC920ED7FA}"/>
              </a:ext>
            </a:extLst>
          </p:cNvPr>
          <p:cNvPicPr>
            <a:picLocks noChangeAspect="1"/>
          </p:cNvPicPr>
          <p:nvPr/>
        </p:nvPicPr>
        <p:blipFill>
          <a:blip r:embed="rId4"/>
          <a:stretch>
            <a:fillRect/>
          </a:stretch>
        </p:blipFill>
        <p:spPr>
          <a:xfrm>
            <a:off x="1315450" y="3671316"/>
            <a:ext cx="4351899" cy="2545862"/>
          </a:xfrm>
          <a:prstGeom prst="rect">
            <a:avLst/>
          </a:prstGeom>
        </p:spPr>
      </p:pic>
      <p:pic>
        <p:nvPicPr>
          <p:cNvPr id="7" name="Picture 6" descr="Chart&#10;&#10;Description automatically generated">
            <a:extLst>
              <a:ext uri="{FF2B5EF4-FFF2-40B4-BE49-F238E27FC236}">
                <a16:creationId xmlns:a16="http://schemas.microsoft.com/office/drawing/2014/main" id="{D4FED927-C58A-0769-7FEF-81A18722AC93}"/>
              </a:ext>
            </a:extLst>
          </p:cNvPr>
          <p:cNvPicPr>
            <a:picLocks noChangeAspect="1"/>
          </p:cNvPicPr>
          <p:nvPr/>
        </p:nvPicPr>
        <p:blipFill>
          <a:blip r:embed="rId5"/>
          <a:stretch>
            <a:fillRect/>
          </a:stretch>
        </p:blipFill>
        <p:spPr>
          <a:xfrm>
            <a:off x="6645537" y="3671316"/>
            <a:ext cx="4118497" cy="2553469"/>
          </a:xfrm>
          <a:prstGeom prst="rect">
            <a:avLst/>
          </a:prstGeom>
        </p:spPr>
      </p:pic>
    </p:spTree>
    <p:extLst>
      <p:ext uri="{BB962C8B-B14F-4D97-AF65-F5344CB8AC3E}">
        <p14:creationId xmlns:p14="http://schemas.microsoft.com/office/powerpoint/2010/main" val="1344865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C615DDC2-00FB-5358-1741-0F152CC4B8A5}"/>
              </a:ext>
            </a:extLst>
          </p:cNvPr>
          <p:cNvPicPr>
            <a:picLocks noChangeAspect="1"/>
          </p:cNvPicPr>
          <p:nvPr/>
        </p:nvPicPr>
        <p:blipFill>
          <a:blip r:embed="rId2"/>
          <a:stretch>
            <a:fillRect/>
          </a:stretch>
        </p:blipFill>
        <p:spPr>
          <a:xfrm>
            <a:off x="1250680" y="643467"/>
            <a:ext cx="4481439" cy="2543217"/>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Chart, box and whisker chart&#10;&#10;Description automatically generated">
            <a:extLst>
              <a:ext uri="{FF2B5EF4-FFF2-40B4-BE49-F238E27FC236}">
                <a16:creationId xmlns:a16="http://schemas.microsoft.com/office/drawing/2014/main" id="{BA93A31A-27C6-CFC5-C583-E03D674228B5}"/>
              </a:ext>
            </a:extLst>
          </p:cNvPr>
          <p:cNvPicPr>
            <a:picLocks noChangeAspect="1"/>
          </p:cNvPicPr>
          <p:nvPr/>
        </p:nvPicPr>
        <p:blipFill>
          <a:blip r:embed="rId3"/>
          <a:stretch>
            <a:fillRect/>
          </a:stretch>
        </p:blipFill>
        <p:spPr>
          <a:xfrm>
            <a:off x="6413600" y="643467"/>
            <a:ext cx="4582371" cy="2543217"/>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C8C97C41-EA7E-091C-1BBB-D653F9C59777}"/>
              </a:ext>
            </a:extLst>
          </p:cNvPr>
          <p:cNvPicPr>
            <a:picLocks noChangeAspect="1"/>
          </p:cNvPicPr>
          <p:nvPr/>
        </p:nvPicPr>
        <p:blipFill>
          <a:blip r:embed="rId4"/>
          <a:stretch>
            <a:fillRect/>
          </a:stretch>
        </p:blipFill>
        <p:spPr>
          <a:xfrm>
            <a:off x="1277607" y="3671316"/>
            <a:ext cx="4427585" cy="2545862"/>
          </a:xfrm>
          <a:prstGeom prst="rect">
            <a:avLst/>
          </a:prstGeom>
        </p:spPr>
      </p:pic>
      <p:pic>
        <p:nvPicPr>
          <p:cNvPr id="5" name="Picture 4" descr="Chart, line chart&#10;&#10;Description automatically generated">
            <a:extLst>
              <a:ext uri="{FF2B5EF4-FFF2-40B4-BE49-F238E27FC236}">
                <a16:creationId xmlns:a16="http://schemas.microsoft.com/office/drawing/2014/main" id="{0B4A9719-66AB-C090-DBA7-A32929BCF1DF}"/>
              </a:ext>
            </a:extLst>
          </p:cNvPr>
          <p:cNvPicPr>
            <a:picLocks noChangeAspect="1"/>
          </p:cNvPicPr>
          <p:nvPr/>
        </p:nvPicPr>
        <p:blipFill>
          <a:blip r:embed="rId5"/>
          <a:stretch>
            <a:fillRect/>
          </a:stretch>
        </p:blipFill>
        <p:spPr>
          <a:xfrm>
            <a:off x="6503519" y="3671316"/>
            <a:ext cx="4402533" cy="2553469"/>
          </a:xfrm>
          <a:prstGeom prst="rect">
            <a:avLst/>
          </a:prstGeom>
        </p:spPr>
      </p:pic>
    </p:spTree>
    <p:extLst>
      <p:ext uri="{BB962C8B-B14F-4D97-AF65-F5344CB8AC3E}">
        <p14:creationId xmlns:p14="http://schemas.microsoft.com/office/powerpoint/2010/main" val="395661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829B55-DCC8-6CCF-3E5D-112E7EB999E0}"/>
              </a:ext>
            </a:extLst>
          </p:cNvPr>
          <p:cNvPicPr>
            <a:picLocks noChangeAspect="1"/>
          </p:cNvPicPr>
          <p:nvPr/>
        </p:nvPicPr>
        <p:blipFill>
          <a:blip r:embed="rId2"/>
          <a:stretch>
            <a:fillRect/>
          </a:stretch>
        </p:blipFill>
        <p:spPr>
          <a:xfrm>
            <a:off x="1569327" y="956095"/>
            <a:ext cx="9053345" cy="4945809"/>
          </a:xfrm>
          <a:prstGeom prst="rect">
            <a:avLst/>
          </a:prstGeom>
        </p:spPr>
      </p:pic>
    </p:spTree>
    <p:extLst>
      <p:ext uri="{BB962C8B-B14F-4D97-AF65-F5344CB8AC3E}">
        <p14:creationId xmlns:p14="http://schemas.microsoft.com/office/powerpoint/2010/main" val="95191770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16c05727-aa75-4e4a-9b5f-8a80a116589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{8547CB95-8D6E-4320-9B38-2C3C5862645F}tf22712842_win32</Template>
  <TotalTime>88</TotalTime>
  <Words>108</Words>
  <Application>Microsoft Office PowerPoint</Application>
  <PresentationFormat>Widescreen</PresentationFormat>
  <Paragraphs>16</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Bookman Old Style</vt:lpstr>
      <vt:lpstr>Calibri</vt:lpstr>
      <vt:lpstr>Franklin Gothic Book</vt:lpstr>
      <vt:lpstr>1_RetrospectVTI</vt:lpstr>
      <vt:lpstr>Statistical Computing For Students Survey</vt:lpstr>
      <vt:lpstr>Students’ Data set Description</vt:lpstr>
      <vt:lpstr>Exploratory and descriptive data analysis </vt:lpstr>
      <vt:lpstr>PowerPoint Presentation</vt:lpstr>
      <vt:lpstr>PowerPoint Presentation</vt:lpstr>
      <vt:lpstr>Data Visualization </vt:lpstr>
      <vt:lpstr>PowerPoint Presentation</vt:lpstr>
      <vt:lpstr>PowerPoint Presentation</vt:lpstr>
      <vt:lpstr>PowerPoint Presentation</vt:lpstr>
      <vt:lpstr>Central Limit Theorem</vt:lpstr>
      <vt:lpstr>PowerPoint Presentation</vt:lpstr>
      <vt:lpstr>PowerPoint Presentation</vt:lpstr>
      <vt:lpstr>Confidence Intervals</vt:lpstr>
      <vt:lpstr>PowerPoint Presentation</vt:lpstr>
      <vt:lpstr>PowerPoint Presentation</vt:lpstr>
      <vt:lpstr>Transformation</vt:lpstr>
      <vt:lpstr>PowerPoint Presentation</vt:lpstr>
      <vt:lpstr>PowerPoint Presentation</vt:lpstr>
      <vt:lpstr>PowerPoint Presentation</vt:lpstr>
      <vt:lpstr>Single t-test </vt:lpstr>
      <vt:lpstr>PowerPoint Presentation</vt:lpstr>
      <vt:lpstr>PowerPoint Presentation</vt:lpstr>
      <vt:lpstr>PowerPoint Presentation</vt:lpstr>
      <vt:lpstr>PowerPoint Presentation</vt:lpstr>
      <vt:lpstr>Paired t-test</vt:lpstr>
      <vt:lpstr>PowerPoint Presentation</vt:lpstr>
      <vt:lpstr>PowerPoint Presentation</vt:lpstr>
      <vt:lpstr>PowerPoint Presentation</vt:lpstr>
      <vt:lpstr>PowerPoint Presentation</vt:lpstr>
      <vt:lpstr>PowerPoint Presentation</vt:lpstr>
      <vt:lpstr>Fisher’s exact test for count data</vt:lpstr>
      <vt:lpstr>PowerPoint Presentation</vt:lpstr>
      <vt:lpstr>PowerPoint Presentation</vt:lpstr>
      <vt:lpstr>PowerPoint Presentation</vt:lpstr>
      <vt:lpstr>PowerPoint Presentation</vt:lpstr>
      <vt:lpstr>ANOVA and Tukey Test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Computing For Students Survey</dc:title>
  <dc:creator>Wael Kabouk</dc:creator>
  <cp:lastModifiedBy>Wael Kabouk</cp:lastModifiedBy>
  <cp:revision>4</cp:revision>
  <dcterms:created xsi:type="dcterms:W3CDTF">2022-06-08T13:37:05Z</dcterms:created>
  <dcterms:modified xsi:type="dcterms:W3CDTF">2022-06-08T15:06:02Z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